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Roboto Mon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RobotoMono-bold.fntdata"/><Relationship Id="rId10" Type="http://schemas.openxmlformats.org/officeDocument/2006/relationships/slide" Target="slides/slide5.xml"/><Relationship Id="rId32" Type="http://schemas.openxmlformats.org/officeDocument/2006/relationships/font" Target="fonts/RobotoMono-regular.fntdata"/><Relationship Id="rId13" Type="http://schemas.openxmlformats.org/officeDocument/2006/relationships/slide" Target="slides/slide8.xml"/><Relationship Id="rId35" Type="http://schemas.openxmlformats.org/officeDocument/2006/relationships/font" Target="fonts/RobotoMon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Mon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5901a2cc8_12_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5901a2cc8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722e87770_1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722e87770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722e87770_1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722e87770_1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722e87770_1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722e87770_1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722e87770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f722e87770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722e87770_1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f722e87770_1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9430508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f9430508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f722e87770_1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f722e87770_1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f722e87770_1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f722e87770_1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722e87770_1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722e87770_1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722e87770_1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f722e87770_1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9430508e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9430508e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722e87770_1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722e87770_1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722e87770_1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722e87770_1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fadca40c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1fadca40c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722e87770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722e8777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722e87770_1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722e87770_1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722e87770_1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722e87770_1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722e87770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722e87770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95901a2cc8_7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95901a2cc8_7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722e87770_1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722e87770_1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722e87770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722e87770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Relationship Id="rId7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jp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13.png"/><Relationship Id="rId13" Type="http://schemas.openxmlformats.org/officeDocument/2006/relationships/image" Target="../media/image1.png"/><Relationship Id="rId1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8.png"/><Relationship Id="rId14" Type="http://schemas.openxmlformats.org/officeDocument/2006/relationships/image" Target="../media/image4.png"/><Relationship Id="rId5" Type="http://schemas.openxmlformats.org/officeDocument/2006/relationships/image" Target="../media/image26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conda.io/en/latest/miniconda.html" TargetMode="External"/><Relationship Id="rId4" Type="http://schemas.openxmlformats.org/officeDocument/2006/relationships/hyperlink" Target="https://www.anaconda.com/products/individual" TargetMode="External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olab.research.google.com/" TargetMode="External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colab.research.google.com/" TargetMode="External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KingaS03/Introduction-to-Python" TargetMode="External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presentation/d/199Q6Cxq_G7wiBEr4s1Zw3FSJDEqe77NkLys8FQMXf0g/edit?usp=sharing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noto.epfl.ch/" TargetMode="External"/><Relationship Id="rId4" Type="http://schemas.openxmlformats.org/officeDocument/2006/relationships/hyperlink" Target="https://renkulab.io/" TargetMode="External"/><Relationship Id="rId5" Type="http://schemas.openxmlformats.org/officeDocument/2006/relationships/hyperlink" Target="https://www.kaggle.com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google.com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KingaS03/Introduction-to-Pytho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6.jpg"/><Relationship Id="rId6" Type="http://schemas.openxmlformats.org/officeDocument/2006/relationships/image" Target="../media/image1.png"/><Relationship Id="rId7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6.jpg"/><Relationship Id="rId6" Type="http://schemas.openxmlformats.org/officeDocument/2006/relationships/image" Target="../media/image1.png"/><Relationship Id="rId7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jp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Introduction to Python</a:t>
            </a:r>
            <a:endParaRPr sz="45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Dr. Kinga Sipos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Mathematical Institute, University of Bern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Executing software the “classical” way</a:t>
            </a: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93" y="1017721"/>
            <a:ext cx="4309044" cy="293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199" y="1604975"/>
            <a:ext cx="4512775" cy="314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6230" y="2332713"/>
            <a:ext cx="4811176" cy="28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8475" y="1017725"/>
            <a:ext cx="2123500" cy="21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1300" y="2609575"/>
            <a:ext cx="2400875" cy="16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Interactive computing with</a:t>
            </a:r>
            <a:endParaRPr/>
          </a:p>
        </p:txBody>
      </p:sp>
      <p:sp>
        <p:nvSpPr>
          <p:cNvPr id="205" name="Google Shape;205;p23"/>
          <p:cNvSpPr txBox="1"/>
          <p:nvPr>
            <p:ph idx="2" type="body"/>
          </p:nvPr>
        </p:nvSpPr>
        <p:spPr>
          <a:xfrm>
            <a:off x="5115075" y="1609675"/>
            <a:ext cx="4023000" cy="32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and execute code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Display images and plots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Document every step with formatted text (Markdown)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Execute code step by step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400" y="398350"/>
            <a:ext cx="688728" cy="8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375" y="970650"/>
            <a:ext cx="5147450" cy="437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The Python data analysis ecosystem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4"/>
          <p:cNvSpPr/>
          <p:nvPr/>
        </p:nvSpPr>
        <p:spPr>
          <a:xfrm rot="-5400000">
            <a:off x="5663725" y="2536325"/>
            <a:ext cx="457800" cy="1184700"/>
          </a:xfrm>
          <a:prstGeom prst="roundRect">
            <a:avLst>
              <a:gd fmla="val 3050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" name="Google Shape;214;p24"/>
          <p:cNvGrpSpPr/>
          <p:nvPr/>
        </p:nvGrpSpPr>
        <p:grpSpPr>
          <a:xfrm rot="5400000">
            <a:off x="4456670" y="135671"/>
            <a:ext cx="2201995" cy="4127503"/>
            <a:chOff x="1357413" y="637538"/>
            <a:chExt cx="2201995" cy="2847536"/>
          </a:xfrm>
        </p:grpSpPr>
        <p:sp>
          <p:nvSpPr>
            <p:cNvPr id="215" name="Google Shape;215;p24"/>
            <p:cNvSpPr/>
            <p:nvPr/>
          </p:nvSpPr>
          <p:spPr>
            <a:xfrm>
              <a:off x="1357413" y="637538"/>
              <a:ext cx="1960800" cy="2554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3089607" y="1476547"/>
              <a:ext cx="469800" cy="702600"/>
            </a:xfrm>
            <a:prstGeom prst="roundRect">
              <a:avLst>
                <a:gd fmla="val 30504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 rot="5400000">
              <a:off x="2031638" y="2868873"/>
              <a:ext cx="415200" cy="817200"/>
            </a:xfrm>
            <a:prstGeom prst="roundRect">
              <a:avLst>
                <a:gd fmla="val 30504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24"/>
          <p:cNvSpPr/>
          <p:nvPr/>
        </p:nvSpPr>
        <p:spPr>
          <a:xfrm>
            <a:off x="291900" y="1098425"/>
            <a:ext cx="3401100" cy="193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3361500" y="1628950"/>
            <a:ext cx="657000" cy="702600"/>
          </a:xfrm>
          <a:prstGeom prst="roundRect">
            <a:avLst>
              <a:gd fmla="val 3050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4"/>
          <p:cNvSpPr/>
          <p:nvPr/>
        </p:nvSpPr>
        <p:spPr>
          <a:xfrm rot="5400000">
            <a:off x="1678575" y="2426688"/>
            <a:ext cx="627600" cy="1184400"/>
          </a:xfrm>
          <a:prstGeom prst="roundRect">
            <a:avLst>
              <a:gd fmla="val 3050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4"/>
          <p:cNvSpPr txBox="1"/>
          <p:nvPr/>
        </p:nvSpPr>
        <p:spPr>
          <a:xfrm>
            <a:off x="504825" y="1104900"/>
            <a:ext cx="3066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... A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programming language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and a way to execute it ...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2" name="Google Shape;222;p24"/>
          <p:cNvPicPr preferRelativeResize="0"/>
          <p:nvPr/>
        </p:nvPicPr>
        <p:blipFill rotWithShape="1">
          <a:blip r:embed="rId3">
            <a:alphaModFix/>
          </a:blip>
          <a:srcRect b="10929" l="10604" r="5566" t="0"/>
          <a:stretch/>
        </p:blipFill>
        <p:spPr>
          <a:xfrm>
            <a:off x="1023477" y="1804452"/>
            <a:ext cx="1993400" cy="7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 txBox="1"/>
          <p:nvPr/>
        </p:nvSpPr>
        <p:spPr>
          <a:xfrm>
            <a:off x="4114800" y="1104900"/>
            <a:ext cx="3066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...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Specific tools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for our scientific task (packages) ...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4" name="Google Shape;224;p24"/>
          <p:cNvSpPr/>
          <p:nvPr/>
        </p:nvSpPr>
        <p:spPr>
          <a:xfrm rot="-5400000">
            <a:off x="1110500" y="2418675"/>
            <a:ext cx="1819500" cy="330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4"/>
          <p:cNvSpPr/>
          <p:nvPr/>
        </p:nvSpPr>
        <p:spPr>
          <a:xfrm rot="-5400000">
            <a:off x="1756350" y="2510900"/>
            <a:ext cx="488100" cy="1029000"/>
          </a:xfrm>
          <a:prstGeom prst="roundRect">
            <a:avLst>
              <a:gd fmla="val 2975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4"/>
          <p:cNvSpPr txBox="1"/>
          <p:nvPr/>
        </p:nvSpPr>
        <p:spPr>
          <a:xfrm>
            <a:off x="486725" y="3421850"/>
            <a:ext cx="3066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... A solution to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interact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with code and data ...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7" name="Google Shape;2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0775" y="3872800"/>
            <a:ext cx="863695" cy="10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4"/>
          <p:cNvSpPr/>
          <p:nvPr/>
        </p:nvSpPr>
        <p:spPr>
          <a:xfrm rot="-5400000">
            <a:off x="3140925" y="3878925"/>
            <a:ext cx="924000" cy="2907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3292" y="1803500"/>
            <a:ext cx="1172327" cy="463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 rotWithShape="1">
          <a:blip r:embed="rId6">
            <a:alphaModFix/>
          </a:blip>
          <a:srcRect b="30733" l="9466" r="11911" t="33176"/>
          <a:stretch/>
        </p:blipFill>
        <p:spPr>
          <a:xfrm>
            <a:off x="4157534" y="2432457"/>
            <a:ext cx="1383612" cy="301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3825" y="1708719"/>
            <a:ext cx="1383625" cy="560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77074" y="2432443"/>
            <a:ext cx="1765876" cy="506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Python data analysis ecosystem</a:t>
            </a:r>
            <a:endParaRPr/>
          </a:p>
        </p:txBody>
      </p:sp>
      <p:sp>
        <p:nvSpPr>
          <p:cNvPr id="238" name="Google Shape;238;p25"/>
          <p:cNvSpPr/>
          <p:nvPr/>
        </p:nvSpPr>
        <p:spPr>
          <a:xfrm rot="10800000">
            <a:off x="3894826" y="3193250"/>
            <a:ext cx="3726600" cy="180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5"/>
          <p:cNvSpPr/>
          <p:nvPr/>
        </p:nvSpPr>
        <p:spPr>
          <a:xfrm rot="-5400000">
            <a:off x="5663725" y="2536325"/>
            <a:ext cx="457800" cy="1184700"/>
          </a:xfrm>
          <a:prstGeom prst="roundRect">
            <a:avLst>
              <a:gd fmla="val 3050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" name="Google Shape;240;p25"/>
          <p:cNvGrpSpPr/>
          <p:nvPr/>
        </p:nvGrpSpPr>
        <p:grpSpPr>
          <a:xfrm rot="5400000">
            <a:off x="4456670" y="135671"/>
            <a:ext cx="2201995" cy="4127503"/>
            <a:chOff x="1357413" y="637538"/>
            <a:chExt cx="2201995" cy="2847536"/>
          </a:xfrm>
        </p:grpSpPr>
        <p:sp>
          <p:nvSpPr>
            <p:cNvPr id="241" name="Google Shape;241;p25"/>
            <p:cNvSpPr/>
            <p:nvPr/>
          </p:nvSpPr>
          <p:spPr>
            <a:xfrm>
              <a:off x="1357413" y="637538"/>
              <a:ext cx="1960800" cy="2554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3089607" y="1476547"/>
              <a:ext cx="469800" cy="702600"/>
            </a:xfrm>
            <a:prstGeom prst="roundRect">
              <a:avLst>
                <a:gd fmla="val 30504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5"/>
            <p:cNvSpPr/>
            <p:nvPr/>
          </p:nvSpPr>
          <p:spPr>
            <a:xfrm rot="5400000">
              <a:off x="2031638" y="2868873"/>
              <a:ext cx="415200" cy="817200"/>
            </a:xfrm>
            <a:prstGeom prst="roundRect">
              <a:avLst>
                <a:gd fmla="val 30504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5"/>
          <p:cNvSpPr/>
          <p:nvPr/>
        </p:nvSpPr>
        <p:spPr>
          <a:xfrm>
            <a:off x="291900" y="1098425"/>
            <a:ext cx="3401100" cy="193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5"/>
          <p:cNvSpPr/>
          <p:nvPr/>
        </p:nvSpPr>
        <p:spPr>
          <a:xfrm>
            <a:off x="3361500" y="1628950"/>
            <a:ext cx="657000" cy="702600"/>
          </a:xfrm>
          <a:prstGeom prst="roundRect">
            <a:avLst>
              <a:gd fmla="val 3050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5"/>
          <p:cNvSpPr/>
          <p:nvPr/>
        </p:nvSpPr>
        <p:spPr>
          <a:xfrm rot="5400000">
            <a:off x="1678575" y="2426688"/>
            <a:ext cx="627600" cy="1184400"/>
          </a:xfrm>
          <a:prstGeom prst="roundRect">
            <a:avLst>
              <a:gd fmla="val 3050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"/>
          <p:cNvSpPr txBox="1"/>
          <p:nvPr/>
        </p:nvSpPr>
        <p:spPr>
          <a:xfrm>
            <a:off x="504825" y="1104900"/>
            <a:ext cx="3066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... A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programming language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and a way to execute it ...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8" name="Google Shape;248;p25"/>
          <p:cNvPicPr preferRelativeResize="0"/>
          <p:nvPr/>
        </p:nvPicPr>
        <p:blipFill rotWithShape="1">
          <a:blip r:embed="rId3">
            <a:alphaModFix/>
          </a:blip>
          <a:srcRect b="10929" l="10604" r="5566" t="0"/>
          <a:stretch/>
        </p:blipFill>
        <p:spPr>
          <a:xfrm>
            <a:off x="1023477" y="1804452"/>
            <a:ext cx="1993400" cy="7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5"/>
          <p:cNvSpPr txBox="1"/>
          <p:nvPr/>
        </p:nvSpPr>
        <p:spPr>
          <a:xfrm>
            <a:off x="4114800" y="1104900"/>
            <a:ext cx="3066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...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Specific tools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for our scientific task (packages) ...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3894825" y="3421850"/>
            <a:ext cx="3794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...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Infrastructure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to install and run the code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1" name="Google Shape;2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8200" y="4252237"/>
            <a:ext cx="936786" cy="70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6164" y="3888266"/>
            <a:ext cx="1122560" cy="237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4245" y="3872806"/>
            <a:ext cx="1187905" cy="270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60279" y="4224864"/>
            <a:ext cx="775846" cy="77584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5"/>
          <p:cNvSpPr/>
          <p:nvPr/>
        </p:nvSpPr>
        <p:spPr>
          <a:xfrm rot="-5400000">
            <a:off x="1110500" y="2418675"/>
            <a:ext cx="1819500" cy="330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5"/>
          <p:cNvSpPr/>
          <p:nvPr/>
        </p:nvSpPr>
        <p:spPr>
          <a:xfrm rot="-5400000">
            <a:off x="1756350" y="2510900"/>
            <a:ext cx="488100" cy="1029000"/>
          </a:xfrm>
          <a:prstGeom prst="roundRect">
            <a:avLst>
              <a:gd fmla="val 2975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5"/>
          <p:cNvSpPr txBox="1"/>
          <p:nvPr/>
        </p:nvSpPr>
        <p:spPr>
          <a:xfrm>
            <a:off x="486725" y="3421850"/>
            <a:ext cx="3066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... A solution to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interact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with code and data ...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8" name="Google Shape;25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80775" y="3872800"/>
            <a:ext cx="863695" cy="1004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5"/>
          <p:cNvGrpSpPr/>
          <p:nvPr/>
        </p:nvGrpSpPr>
        <p:grpSpPr>
          <a:xfrm>
            <a:off x="6719691" y="3952077"/>
            <a:ext cx="863690" cy="809255"/>
            <a:chOff x="7058733" y="1622600"/>
            <a:chExt cx="1122550" cy="1051800"/>
          </a:xfrm>
        </p:grpSpPr>
        <p:pic>
          <p:nvPicPr>
            <p:cNvPr id="260" name="Google Shape;260;p2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058733" y="2214150"/>
              <a:ext cx="1122550" cy="460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315200" y="1622600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Google Shape;262;p25"/>
          <p:cNvSpPr/>
          <p:nvPr/>
        </p:nvSpPr>
        <p:spPr>
          <a:xfrm rot="-5400000">
            <a:off x="3140925" y="3878925"/>
            <a:ext cx="924000" cy="2907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5"/>
          <p:cNvSpPr/>
          <p:nvPr/>
        </p:nvSpPr>
        <p:spPr>
          <a:xfrm rot="10800000">
            <a:off x="3543375" y="3619725"/>
            <a:ext cx="447600" cy="809400"/>
          </a:xfrm>
          <a:prstGeom prst="roundRect">
            <a:avLst>
              <a:gd fmla="val 1944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73292" y="1803500"/>
            <a:ext cx="1172327" cy="463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5"/>
          <p:cNvPicPr preferRelativeResize="0"/>
          <p:nvPr/>
        </p:nvPicPr>
        <p:blipFill rotWithShape="1">
          <a:blip r:embed="rId12">
            <a:alphaModFix/>
          </a:blip>
          <a:srcRect b="30733" l="9466" r="11911" t="33176"/>
          <a:stretch/>
        </p:blipFill>
        <p:spPr>
          <a:xfrm>
            <a:off x="4157534" y="2432457"/>
            <a:ext cx="1383612" cy="301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903825" y="1708719"/>
            <a:ext cx="1383625" cy="560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77074" y="2432443"/>
            <a:ext cx="1765876" cy="506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Jupyter locally</a:t>
            </a:r>
            <a:endParaRPr/>
          </a:p>
        </p:txBody>
      </p:sp>
      <p:sp>
        <p:nvSpPr>
          <p:cNvPr id="273" name="Google Shape;273;p26"/>
          <p:cNvSpPr txBox="1"/>
          <p:nvPr>
            <p:ph idx="1" type="body"/>
          </p:nvPr>
        </p:nvSpPr>
        <p:spPr>
          <a:xfrm>
            <a:off x="311700" y="1228675"/>
            <a:ext cx="4122300" cy="21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Local installation: we recommend using an installation based on the software conda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Miniconda: command line based but light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https://docs.conda.io/en/latest/miniconda.html</a:t>
            </a:r>
            <a:r>
              <a:rPr lang="en"/>
              <a:t> 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Anaconda: Easy to use graphical interface but heavier (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https://www.anaconda.com/products/individual</a:t>
            </a:r>
            <a:r>
              <a:rPr lang="en"/>
              <a:t>)</a:t>
            </a:r>
            <a:endParaRPr/>
          </a:p>
        </p:txBody>
      </p:sp>
      <p:sp>
        <p:nvSpPr>
          <p:cNvPr id="274" name="Google Shape;27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8600" y="1765420"/>
            <a:ext cx="4532552" cy="242593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/>
          <p:nvPr>
            <p:ph idx="1" type="body"/>
          </p:nvPr>
        </p:nvSpPr>
        <p:spPr>
          <a:xfrm>
            <a:off x="311700" y="1152475"/>
            <a:ext cx="8453400" cy="33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Packages can be installed via two “update sites”: </a:t>
            </a:r>
            <a:r>
              <a:rPr lang="en" sz="1500">
                <a:solidFill>
                  <a:schemeClr val="accent1"/>
                </a:solidFill>
              </a:rPr>
              <a:t>conda</a:t>
            </a:r>
            <a:r>
              <a:rPr lang="en" sz="1500"/>
              <a:t> and the python package index (</a:t>
            </a:r>
            <a:r>
              <a:rPr lang="en" sz="1500">
                <a:solidFill>
                  <a:schemeClr val="accent1"/>
                </a:solidFill>
              </a:rPr>
              <a:t>pip</a:t>
            </a:r>
            <a:r>
              <a:rPr lang="en" sz="1500"/>
              <a:t>) using simple commands. Alternatively, packages can be added directly through the interface of Anaconda.</a:t>
            </a:r>
            <a:endParaRPr sz="1500"/>
          </a:p>
        </p:txBody>
      </p:sp>
      <p:sp>
        <p:nvSpPr>
          <p:cNvPr id="281" name="Google Shape;28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the other packages</a:t>
            </a:r>
            <a:endParaRPr/>
          </a:p>
        </p:txBody>
      </p:sp>
      <p:pic>
        <p:nvPicPr>
          <p:cNvPr id="282" name="Google Shape;2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25" y="2011875"/>
            <a:ext cx="3282325" cy="349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/>
          <p:cNvPicPr preferRelativeResize="0"/>
          <p:nvPr/>
        </p:nvPicPr>
        <p:blipFill rotWithShape="1">
          <a:blip r:embed="rId3">
            <a:alphaModFix/>
          </a:blip>
          <a:srcRect b="19452" l="8437" r="46415" t="72860"/>
          <a:stretch/>
        </p:blipFill>
        <p:spPr>
          <a:xfrm>
            <a:off x="121275" y="3995875"/>
            <a:ext cx="4407952" cy="7992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4" name="Google Shape;284;p27"/>
          <p:cNvPicPr preferRelativeResize="0"/>
          <p:nvPr/>
        </p:nvPicPr>
        <p:blipFill rotWithShape="1">
          <a:blip r:embed="rId4">
            <a:alphaModFix/>
          </a:blip>
          <a:srcRect b="0" l="1319" r="-1319" t="0"/>
          <a:stretch/>
        </p:blipFill>
        <p:spPr>
          <a:xfrm>
            <a:off x="4571990" y="2011875"/>
            <a:ext cx="4665308" cy="329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 rotWithShape="1">
          <a:blip r:embed="rId4">
            <a:alphaModFix/>
          </a:blip>
          <a:srcRect b="61987" l="8926" r="64112" t="31053"/>
          <a:stretch/>
        </p:blipFill>
        <p:spPr>
          <a:xfrm>
            <a:off x="4953501" y="4416800"/>
            <a:ext cx="3902300" cy="71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Colab notebooks</a:t>
            </a:r>
            <a:endParaRPr/>
          </a:p>
        </p:txBody>
      </p:sp>
      <p:sp>
        <p:nvSpPr>
          <p:cNvPr id="291" name="Google Shape;291;p28"/>
          <p:cNvSpPr txBox="1"/>
          <p:nvPr>
            <p:ph idx="1" type="body"/>
          </p:nvPr>
        </p:nvSpPr>
        <p:spPr>
          <a:xfrm>
            <a:off x="311700" y="1152475"/>
            <a:ext cx="353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Google’s version of Jupyter</a:t>
            </a:r>
            <a:endParaRPr sz="17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Same basic principles, different layout</a:t>
            </a:r>
            <a:endParaRPr sz="17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Kernels run on Google infrastructure for free</a:t>
            </a:r>
            <a:endParaRPr sz="17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Opens any notebook from Github</a:t>
            </a:r>
            <a:endParaRPr sz="17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 u="sng">
                <a:solidFill>
                  <a:srgbClr val="233D4D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</a:t>
            </a:r>
            <a:endParaRPr sz="1700"/>
          </a:p>
        </p:txBody>
      </p:sp>
      <p:pic>
        <p:nvPicPr>
          <p:cNvPr id="292" name="Google Shape;2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174" y="1017725"/>
            <a:ext cx="5627525" cy="416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material on Colab</a:t>
            </a:r>
            <a:endParaRPr/>
          </a:p>
        </p:txBody>
      </p:sp>
      <p:sp>
        <p:nvSpPr>
          <p:cNvPr id="298" name="Google Shape;298;p29"/>
          <p:cNvSpPr txBox="1"/>
          <p:nvPr>
            <p:ph idx="1" type="body"/>
          </p:nvPr>
        </p:nvSpPr>
        <p:spPr>
          <a:xfrm>
            <a:off x="311700" y="1152475"/>
            <a:ext cx="37098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Choose a notebook from the list of all those </a:t>
            </a:r>
            <a:r>
              <a:rPr lang="en"/>
              <a:t>available</a:t>
            </a:r>
            <a:r>
              <a:rPr lang="en"/>
              <a:t> in that GitHub repository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make changes that you want to keep, save a copy of the notebook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saved notebook ends up in a “Colab notebooks” folder on Google Drive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You can open/save notebooks from anywhere on Google Drive </a:t>
            </a:r>
            <a:endParaRPr/>
          </a:p>
        </p:txBody>
      </p:sp>
      <p:pic>
        <p:nvPicPr>
          <p:cNvPr id="299" name="Google Shape;2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500" y="841761"/>
            <a:ext cx="5378524" cy="4672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try</a:t>
            </a:r>
            <a:endParaRPr/>
          </a:p>
        </p:txBody>
      </p:sp>
      <p:sp>
        <p:nvSpPr>
          <p:cNvPr id="305" name="Google Shape;305;p3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Login to your Google account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Follow this link to open an empty notebook: </a:t>
            </a:r>
            <a:r>
              <a:rPr lang="en" u="sng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New Notebook (bottom right)</a:t>
            </a:r>
            <a:endParaRPr/>
          </a:p>
        </p:txBody>
      </p:sp>
      <p:pic>
        <p:nvPicPr>
          <p:cNvPr id="306" name="Google Shape;3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5100" y="976800"/>
            <a:ext cx="4991299" cy="3753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30"/>
          <p:cNvGrpSpPr/>
          <p:nvPr/>
        </p:nvGrpSpPr>
        <p:grpSpPr>
          <a:xfrm>
            <a:off x="5812917" y="4065288"/>
            <a:ext cx="1717326" cy="708524"/>
            <a:chOff x="5286116" y="3988925"/>
            <a:chExt cx="1405686" cy="579949"/>
          </a:xfrm>
        </p:grpSpPr>
        <p:pic>
          <p:nvPicPr>
            <p:cNvPr id="308" name="Google Shape;308;p30"/>
            <p:cNvPicPr preferRelativeResize="0"/>
            <p:nvPr/>
          </p:nvPicPr>
          <p:blipFill rotWithShape="1">
            <a:blip r:embed="rId4">
              <a:alphaModFix/>
            </a:blip>
            <a:srcRect b="14804" l="68343" r="19866" t="78806"/>
            <a:stretch/>
          </p:blipFill>
          <p:spPr>
            <a:xfrm>
              <a:off x="5286116" y="3996175"/>
              <a:ext cx="1405686" cy="572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Google Shape;309;p30"/>
            <p:cNvSpPr/>
            <p:nvPr/>
          </p:nvSpPr>
          <p:spPr>
            <a:xfrm>
              <a:off x="5296775" y="3988925"/>
              <a:ext cx="1395000" cy="5727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30"/>
          <p:cNvSpPr/>
          <p:nvPr/>
        </p:nvSpPr>
        <p:spPr>
          <a:xfrm>
            <a:off x="7748975" y="3912725"/>
            <a:ext cx="501300" cy="283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material on Colab</a:t>
            </a:r>
            <a:endParaRPr/>
          </a:p>
        </p:txBody>
      </p:sp>
      <p:sp>
        <p:nvSpPr>
          <p:cNvPr id="316" name="Google Shape;316;p31"/>
          <p:cNvSpPr txBox="1"/>
          <p:nvPr>
            <p:ph idx="1" type="body"/>
          </p:nvPr>
        </p:nvSpPr>
        <p:spPr>
          <a:xfrm>
            <a:off x="311700" y="1152475"/>
            <a:ext cx="465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entire teaching material is in the form of notebooks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Notebooks are available on GitHub e.g. today: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https://github.com/KingaS03/Introduction-to-Python</a:t>
            </a:r>
            <a:r>
              <a:rPr lang="en"/>
              <a:t>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Notebooks can be read on GitHub as static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use notebooks interactively on Colab using the Colab badge</a:t>
            </a:r>
            <a:endParaRPr/>
          </a:p>
        </p:txBody>
      </p:sp>
      <p:pic>
        <p:nvPicPr>
          <p:cNvPr id="317" name="Google Shape;3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125" y="723275"/>
            <a:ext cx="4512251" cy="3919573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1"/>
          <p:cNvSpPr/>
          <p:nvPr/>
        </p:nvSpPr>
        <p:spPr>
          <a:xfrm>
            <a:off x="5150243" y="3716542"/>
            <a:ext cx="560700" cy="196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31"/>
          <p:cNvGrpSpPr/>
          <p:nvPr/>
        </p:nvGrpSpPr>
        <p:grpSpPr>
          <a:xfrm>
            <a:off x="1843462" y="4337569"/>
            <a:ext cx="2038571" cy="713316"/>
            <a:chOff x="4464443" y="4554742"/>
            <a:chExt cx="560709" cy="196209"/>
          </a:xfrm>
        </p:grpSpPr>
        <p:pic>
          <p:nvPicPr>
            <p:cNvPr id="320" name="Google Shape;320;p31"/>
            <p:cNvPicPr preferRelativeResize="0"/>
            <p:nvPr/>
          </p:nvPicPr>
          <p:blipFill rotWithShape="1">
            <a:blip r:embed="rId4">
              <a:alphaModFix/>
            </a:blip>
            <a:srcRect b="18627" l="9554" r="78019" t="76367"/>
            <a:stretch/>
          </p:blipFill>
          <p:spPr>
            <a:xfrm>
              <a:off x="4464450" y="4554749"/>
              <a:ext cx="560701" cy="196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31"/>
            <p:cNvSpPr/>
            <p:nvPr/>
          </p:nvSpPr>
          <p:spPr>
            <a:xfrm>
              <a:off x="4464443" y="4554742"/>
              <a:ext cx="560700" cy="1962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presentation: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https://docs.google.com/presentation/d/199Q6Cxq_G7wiBEr4s1Zw3FSJDEqe77NkLys8FQMXf0g/edit?usp=sharing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ublic Jupyter resources</a:t>
            </a:r>
            <a:endParaRPr/>
          </a:p>
        </p:txBody>
      </p:sp>
      <p:sp>
        <p:nvSpPr>
          <p:cNvPr id="327" name="Google Shape;327;p32"/>
          <p:cNvSpPr txBox="1"/>
          <p:nvPr>
            <p:ph idx="1" type="body"/>
          </p:nvPr>
        </p:nvSpPr>
        <p:spPr>
          <a:xfrm>
            <a:off x="311700" y="1152475"/>
            <a:ext cx="870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With switch-AAI login (same as Ilias login):</a:t>
            </a:r>
            <a:endParaRPr sz="16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EPFL: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https://noto.epfl.ch/</a:t>
            </a:r>
            <a:endParaRPr sz="16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Jupyter running on EPFL servers, fully customizable environments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With switch-edu or GitHub:</a:t>
            </a:r>
            <a:endParaRPr sz="16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Swiss Data Science Center: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https://renkulab.io/</a:t>
            </a:r>
            <a:endParaRPr sz="16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Powerful combination of Jupyter, GitHub and data repository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With Kaggle (ML competition site): 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https://www.kaggle.com/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	Access to interesting datasets, GPU etc.</a:t>
            </a:r>
            <a:endParaRPr sz="1600"/>
          </a:p>
        </p:txBody>
      </p:sp>
      <p:sp>
        <p:nvSpPr>
          <p:cNvPr id="328" name="Google Shape;32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Notebook</a:t>
            </a:r>
            <a:r>
              <a:rPr lang="en"/>
              <a:t> cheat sheet</a:t>
            </a:r>
            <a:endParaRPr/>
          </a:p>
        </p:txBody>
      </p:sp>
      <p:sp>
        <p:nvSpPr>
          <p:cNvPr id="334" name="Google Shape;334;p33"/>
          <p:cNvSpPr txBox="1"/>
          <p:nvPr>
            <p:ph idx="1" type="body"/>
          </p:nvPr>
        </p:nvSpPr>
        <p:spPr>
          <a:xfrm>
            <a:off x="311700" y="1152475"/>
            <a:ext cx="3991200" cy="3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Jupyter/Colab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Shift+Enter:</a:t>
            </a:r>
            <a:r>
              <a:rPr lang="en" sz="1600"/>
              <a:t> Execute a cell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Esc</a:t>
            </a:r>
            <a:r>
              <a:rPr lang="en" sz="1600"/>
              <a:t>: get out of a cell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r>
              <a:rPr lang="en" sz="1600"/>
              <a:t>: add a cell above current cell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r>
              <a:rPr lang="en" sz="1600"/>
              <a:t>: add a cell below current cell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/>
              <a:t>Jupyter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dd</a:t>
            </a:r>
            <a:r>
              <a:rPr lang="en" sz="1600"/>
              <a:t>: delete cell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m</a:t>
            </a:r>
            <a:r>
              <a:rPr lang="en" sz="1600"/>
              <a:t>: turn cell to markdown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y</a:t>
            </a:r>
            <a:r>
              <a:rPr lang="en" sz="1600"/>
              <a:t>: turn cell to code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35" name="Google Shape;33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33"/>
          <p:cNvSpPr txBox="1"/>
          <p:nvPr>
            <p:ph idx="1" type="body"/>
          </p:nvPr>
        </p:nvSpPr>
        <p:spPr>
          <a:xfrm>
            <a:off x="4457700" y="1152475"/>
            <a:ext cx="457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Markdown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Title</a:t>
            </a:r>
            <a:r>
              <a:rPr lang="en" sz="1600"/>
              <a:t>: #Title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Subtitle (etc)</a:t>
            </a:r>
            <a:r>
              <a:rPr lang="en" sz="1600"/>
              <a:t>: ##Subtitle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Bold</a:t>
            </a:r>
            <a:r>
              <a:rPr lang="en" sz="1600"/>
              <a:t>: *bold*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Italic</a:t>
            </a:r>
            <a:r>
              <a:rPr lang="en" sz="1600"/>
              <a:t>: **italic**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Web link</a:t>
            </a:r>
            <a:r>
              <a:rPr lang="en" sz="1600"/>
              <a:t>: [my link](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https://www.google.com/</a:t>
            </a:r>
            <a:r>
              <a:rPr lang="en" sz="1600"/>
              <a:t>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File link</a:t>
            </a:r>
            <a:r>
              <a:rPr lang="en" sz="1600"/>
              <a:t>: [my file](mynotebook.ipynb)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LateX</a:t>
            </a:r>
            <a:r>
              <a:rPr lang="en" sz="1600"/>
              <a:t>: $\delta = 3 * \sum a^2$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the resources of the curse</a:t>
            </a:r>
            <a:endParaRPr/>
          </a:p>
        </p:txBody>
      </p:sp>
      <p:sp>
        <p:nvSpPr>
          <p:cNvPr id="342" name="Google Shape;34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https://github.com/KingaS03/Introduction-to-Python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The Python data analysis ecosystem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291900" y="1098425"/>
            <a:ext cx="3401100" cy="193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3361500" y="1628950"/>
            <a:ext cx="657000" cy="702600"/>
          </a:xfrm>
          <a:prstGeom prst="roundRect">
            <a:avLst>
              <a:gd fmla="val 3050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 rot="5400000">
            <a:off x="1678575" y="2426688"/>
            <a:ext cx="627600" cy="1184400"/>
          </a:xfrm>
          <a:prstGeom prst="roundRect">
            <a:avLst>
              <a:gd fmla="val 3050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504825" y="1104900"/>
            <a:ext cx="3066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... A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programming language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and a way to execute it ...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10929" l="10604" r="5566" t="0"/>
          <a:stretch/>
        </p:blipFill>
        <p:spPr>
          <a:xfrm>
            <a:off x="1023477" y="1804452"/>
            <a:ext cx="1993400" cy="71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Python: a programming language</a:t>
            </a: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2146650" y="1765600"/>
            <a:ext cx="5612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price_per_m2 = [</a:t>
            </a:r>
            <a:r>
              <a:rPr lang="en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10.3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12.4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10.6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surface = [</a:t>
            </a:r>
            <a:r>
              <a:rPr lang="en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238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239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265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212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price = []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en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range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5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(price_per_m2)):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current_price = price_per_m2[i] * surface[i]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price.append(current_price)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78" name="Google Shape;78;p16"/>
          <p:cNvGrpSpPr/>
          <p:nvPr/>
        </p:nvGrpSpPr>
        <p:grpSpPr>
          <a:xfrm>
            <a:off x="6342625" y="1765600"/>
            <a:ext cx="2539200" cy="677100"/>
            <a:chOff x="5961625" y="1765600"/>
            <a:chExt cx="2539200" cy="677100"/>
          </a:xfrm>
        </p:grpSpPr>
        <p:cxnSp>
          <p:nvCxnSpPr>
            <p:cNvPr id="79" name="Google Shape;79;p16"/>
            <p:cNvCxnSpPr>
              <a:stCxn id="80" idx="1"/>
            </p:cNvCxnSpPr>
            <p:nvPr/>
          </p:nvCxnSpPr>
          <p:spPr>
            <a:xfrm flipH="1">
              <a:off x="5961625" y="2104150"/>
              <a:ext cx="1198800" cy="10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0" name="Google Shape;80;p16"/>
            <p:cNvSpPr txBox="1"/>
            <p:nvPr/>
          </p:nvSpPr>
          <p:spPr>
            <a:xfrm>
              <a:off x="7160425" y="1765600"/>
              <a:ext cx="13404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Data structures</a:t>
              </a:r>
              <a:endParaRPr b="1"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81" name="Google Shape;81;p16"/>
          <p:cNvGrpSpPr/>
          <p:nvPr/>
        </p:nvGrpSpPr>
        <p:grpSpPr>
          <a:xfrm>
            <a:off x="148225" y="2780475"/>
            <a:ext cx="1998300" cy="677100"/>
            <a:chOff x="5859050" y="895825"/>
            <a:chExt cx="1998300" cy="677100"/>
          </a:xfrm>
        </p:grpSpPr>
        <p:cxnSp>
          <p:nvCxnSpPr>
            <p:cNvPr id="82" name="Google Shape;82;p16"/>
            <p:cNvCxnSpPr/>
            <p:nvPr/>
          </p:nvCxnSpPr>
          <p:spPr>
            <a:xfrm flipH="1" rot="10800000">
              <a:off x="7062350" y="1023025"/>
              <a:ext cx="795000" cy="25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3" name="Google Shape;83;p16"/>
            <p:cNvSpPr txBox="1"/>
            <p:nvPr/>
          </p:nvSpPr>
          <p:spPr>
            <a:xfrm>
              <a:off x="5859050" y="895825"/>
              <a:ext cx="14946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Control flow (for, if etc.)</a:t>
              </a:r>
              <a:endParaRPr b="1"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84" name="Google Shape;84;p16"/>
          <p:cNvGrpSpPr/>
          <p:nvPr/>
        </p:nvGrpSpPr>
        <p:grpSpPr>
          <a:xfrm>
            <a:off x="5678200" y="3129400"/>
            <a:ext cx="3465900" cy="923400"/>
            <a:chOff x="5189125" y="1765600"/>
            <a:chExt cx="3465900" cy="923400"/>
          </a:xfrm>
        </p:grpSpPr>
        <p:cxnSp>
          <p:nvCxnSpPr>
            <p:cNvPr id="85" name="Google Shape;85;p16"/>
            <p:cNvCxnSpPr>
              <a:stCxn id="86" idx="1"/>
            </p:cNvCxnSpPr>
            <p:nvPr/>
          </p:nvCxnSpPr>
          <p:spPr>
            <a:xfrm rot="10800000">
              <a:off x="5189125" y="1993000"/>
              <a:ext cx="1971300" cy="23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6" name="Google Shape;86;p16"/>
            <p:cNvSpPr txBox="1"/>
            <p:nvPr/>
          </p:nvSpPr>
          <p:spPr>
            <a:xfrm>
              <a:off x="7160425" y="1765600"/>
              <a:ext cx="1494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Syntax, vocabulary etc.</a:t>
              </a:r>
              <a:endParaRPr b="1"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87" name="Google Shape;87;p16"/>
          <p:cNvGrpSpPr/>
          <p:nvPr/>
        </p:nvGrpSpPr>
        <p:grpSpPr>
          <a:xfrm>
            <a:off x="1814250" y="3596575"/>
            <a:ext cx="6277500" cy="1312125"/>
            <a:chOff x="1814250" y="3596575"/>
            <a:chExt cx="6277500" cy="1312125"/>
          </a:xfrm>
        </p:grpSpPr>
        <p:cxnSp>
          <p:nvCxnSpPr>
            <p:cNvPr id="88" name="Google Shape;88;p16"/>
            <p:cNvCxnSpPr/>
            <p:nvPr/>
          </p:nvCxnSpPr>
          <p:spPr>
            <a:xfrm flipH="1">
              <a:off x="4239700" y="3596575"/>
              <a:ext cx="10800" cy="697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9" name="Google Shape;89;p16"/>
            <p:cNvSpPr txBox="1"/>
            <p:nvPr/>
          </p:nvSpPr>
          <p:spPr>
            <a:xfrm>
              <a:off x="1814250" y="4493200"/>
              <a:ext cx="6277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[</a:t>
              </a:r>
              <a:r>
                <a:rPr lang="en" sz="1500">
                  <a:solidFill>
                    <a:srgbClr val="C5392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1428</a:t>
              </a:r>
              <a:r>
                <a:rPr lang="en" sz="15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1500">
                  <a:solidFill>
                    <a:srgbClr val="C5392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2461.7000000000003</a:t>
              </a:r>
              <a:r>
                <a:rPr lang="en" sz="15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1500">
                  <a:solidFill>
                    <a:srgbClr val="C5392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3286.0</a:t>
              </a:r>
              <a:r>
                <a:rPr lang="en" sz="15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1500">
                  <a:solidFill>
                    <a:srgbClr val="C5392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2247.2</a:t>
              </a:r>
              <a:r>
                <a:rPr lang="en" sz="15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]</a:t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90" name="Google Shape;90;p16"/>
            <p:cNvSpPr txBox="1"/>
            <p:nvPr/>
          </p:nvSpPr>
          <p:spPr>
            <a:xfrm>
              <a:off x="4292700" y="3713725"/>
              <a:ext cx="14946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Execute</a:t>
              </a:r>
              <a:endParaRPr b="1"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The Python data analysis ecosystem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291900" y="1098425"/>
            <a:ext cx="3401100" cy="193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3361500" y="1628950"/>
            <a:ext cx="657000" cy="702600"/>
          </a:xfrm>
          <a:prstGeom prst="roundRect">
            <a:avLst>
              <a:gd fmla="val 3050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 rot="5400000">
            <a:off x="1678575" y="2426688"/>
            <a:ext cx="627600" cy="1184400"/>
          </a:xfrm>
          <a:prstGeom prst="roundRect">
            <a:avLst>
              <a:gd fmla="val 3050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504825" y="1104900"/>
            <a:ext cx="3066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... A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programming language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and a way to execute it ...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10929" l="10604" r="5566" t="0"/>
          <a:stretch/>
        </p:blipFill>
        <p:spPr>
          <a:xfrm>
            <a:off x="1023477" y="1804452"/>
            <a:ext cx="1993400" cy="71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The Python data analysis ecosystem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 rot="-5400000">
            <a:off x="5663725" y="2536325"/>
            <a:ext cx="457800" cy="1184700"/>
          </a:xfrm>
          <a:prstGeom prst="roundRect">
            <a:avLst>
              <a:gd fmla="val 3050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18"/>
          <p:cNvGrpSpPr/>
          <p:nvPr/>
        </p:nvGrpSpPr>
        <p:grpSpPr>
          <a:xfrm rot="5400000">
            <a:off x="4456670" y="135671"/>
            <a:ext cx="2201995" cy="4127503"/>
            <a:chOff x="1357413" y="637538"/>
            <a:chExt cx="2201995" cy="2847536"/>
          </a:xfrm>
        </p:grpSpPr>
        <p:sp>
          <p:nvSpPr>
            <p:cNvPr id="108" name="Google Shape;108;p18"/>
            <p:cNvSpPr/>
            <p:nvPr/>
          </p:nvSpPr>
          <p:spPr>
            <a:xfrm>
              <a:off x="1357413" y="637538"/>
              <a:ext cx="1960800" cy="2554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3089607" y="1476547"/>
              <a:ext cx="469800" cy="702600"/>
            </a:xfrm>
            <a:prstGeom prst="roundRect">
              <a:avLst>
                <a:gd fmla="val 30504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8"/>
            <p:cNvSpPr/>
            <p:nvPr/>
          </p:nvSpPr>
          <p:spPr>
            <a:xfrm rot="5400000">
              <a:off x="2031638" y="2868873"/>
              <a:ext cx="415200" cy="817200"/>
            </a:xfrm>
            <a:prstGeom prst="roundRect">
              <a:avLst>
                <a:gd fmla="val 30504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8"/>
          <p:cNvSpPr/>
          <p:nvPr/>
        </p:nvSpPr>
        <p:spPr>
          <a:xfrm>
            <a:off x="291900" y="1098425"/>
            <a:ext cx="3401100" cy="193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3361500" y="1628950"/>
            <a:ext cx="657000" cy="702600"/>
          </a:xfrm>
          <a:prstGeom prst="roundRect">
            <a:avLst>
              <a:gd fmla="val 3050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 rot="5400000">
            <a:off x="1678575" y="2426688"/>
            <a:ext cx="627600" cy="1184400"/>
          </a:xfrm>
          <a:prstGeom prst="roundRect">
            <a:avLst>
              <a:gd fmla="val 3050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 txBox="1"/>
          <p:nvPr/>
        </p:nvSpPr>
        <p:spPr>
          <a:xfrm>
            <a:off x="504825" y="1104900"/>
            <a:ext cx="3066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... A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programming language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and a way to execute it ...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 rotWithShape="1">
          <a:blip r:embed="rId3">
            <a:alphaModFix/>
          </a:blip>
          <a:srcRect b="10929" l="10604" r="5566" t="0"/>
          <a:stretch/>
        </p:blipFill>
        <p:spPr>
          <a:xfrm>
            <a:off x="1023477" y="1804452"/>
            <a:ext cx="1993400" cy="7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4114800" y="1104900"/>
            <a:ext cx="3066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...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Specific tools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for our scientific task (packages) ...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292" y="1803500"/>
            <a:ext cx="1172327" cy="463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 rotWithShape="1">
          <a:blip r:embed="rId5">
            <a:alphaModFix/>
          </a:blip>
          <a:srcRect b="30733" l="9466" r="11911" t="33176"/>
          <a:stretch/>
        </p:blipFill>
        <p:spPr>
          <a:xfrm>
            <a:off x="4157534" y="2432457"/>
            <a:ext cx="1383612" cy="301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3825" y="1708719"/>
            <a:ext cx="1383625" cy="560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7074" y="2432443"/>
            <a:ext cx="1765876" cy="506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9"/>
          <p:cNvGrpSpPr/>
          <p:nvPr/>
        </p:nvGrpSpPr>
        <p:grpSpPr>
          <a:xfrm>
            <a:off x="159300" y="825963"/>
            <a:ext cx="2562700" cy="1967975"/>
            <a:chOff x="6253475" y="1762075"/>
            <a:chExt cx="2562700" cy="1967975"/>
          </a:xfrm>
        </p:grpSpPr>
        <p:sp>
          <p:nvSpPr>
            <p:cNvPr id="126" name="Google Shape;126;p19"/>
            <p:cNvSpPr/>
            <p:nvPr/>
          </p:nvSpPr>
          <p:spPr>
            <a:xfrm>
              <a:off x="6657575" y="2182875"/>
              <a:ext cx="2112300" cy="1546500"/>
            </a:xfrm>
            <a:prstGeom prst="bracketPair">
              <a:avLst/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"/>
                  <a:ea typeface="Roboto Mono"/>
                  <a:cs typeface="Roboto Mono"/>
                  <a:sym typeface="Roboto Mono"/>
                </a:rPr>
                <a:t>2 1 1 ... 0 0 0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1 2 2 ... 0 0 0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0 3 4 ... 1 2 1</a:t>
              </a:r>
              <a:endPara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... </a:t>
              </a:r>
              <a:endPara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3 4 6 ... 1 0 0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0 3 3 ... 1 0 1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0 2 2 ... 2 0 0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grpSp>
          <p:nvGrpSpPr>
            <p:cNvPr id="127" name="Google Shape;127;p19"/>
            <p:cNvGrpSpPr/>
            <p:nvPr/>
          </p:nvGrpSpPr>
          <p:grpSpPr>
            <a:xfrm>
              <a:off x="6589725" y="1762075"/>
              <a:ext cx="2226450" cy="354875"/>
              <a:chOff x="4227525" y="2066875"/>
              <a:chExt cx="2226450" cy="354875"/>
            </a:xfrm>
          </p:grpSpPr>
          <p:cxnSp>
            <p:nvCxnSpPr>
              <p:cNvPr id="128" name="Google Shape;128;p19"/>
              <p:cNvCxnSpPr/>
              <p:nvPr/>
            </p:nvCxnSpPr>
            <p:spPr>
              <a:xfrm rot="10800000">
                <a:off x="4227525" y="2412750"/>
                <a:ext cx="1932900" cy="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triangle"/>
                <a:tailEnd len="med" w="med" type="none"/>
              </a:ln>
            </p:spPr>
          </p:cxnSp>
          <p:sp>
            <p:nvSpPr>
              <p:cNvPr id="129" name="Google Shape;129;p19"/>
              <p:cNvSpPr txBox="1"/>
              <p:nvPr/>
            </p:nvSpPr>
            <p:spPr>
              <a:xfrm>
                <a:off x="4398975" y="2066875"/>
                <a:ext cx="2055000" cy="32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aleway"/>
                    <a:ea typeface="Raleway"/>
                    <a:cs typeface="Raleway"/>
                    <a:sym typeface="Raleway"/>
                  </a:rPr>
                  <a:t>Axis #2: Columns</a:t>
                </a:r>
                <a:endParaRPr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30" name="Google Shape;130;p19"/>
            <p:cNvGrpSpPr/>
            <p:nvPr/>
          </p:nvGrpSpPr>
          <p:grpSpPr>
            <a:xfrm>
              <a:off x="6253475" y="2107950"/>
              <a:ext cx="344650" cy="1622100"/>
              <a:chOff x="3891275" y="2412750"/>
              <a:chExt cx="344650" cy="1622100"/>
            </a:xfrm>
          </p:grpSpPr>
          <p:cxnSp>
            <p:nvCxnSpPr>
              <p:cNvPr id="131" name="Google Shape;131;p19"/>
              <p:cNvCxnSpPr/>
              <p:nvPr/>
            </p:nvCxnSpPr>
            <p:spPr>
              <a:xfrm rot="10800000">
                <a:off x="4227525" y="2412750"/>
                <a:ext cx="8400" cy="16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triangle"/>
                <a:tailEnd len="med" w="med" type="none"/>
              </a:ln>
            </p:spPr>
          </p:cxnSp>
          <p:sp>
            <p:nvSpPr>
              <p:cNvPr id="132" name="Google Shape;132;p19"/>
              <p:cNvSpPr txBox="1"/>
              <p:nvPr/>
            </p:nvSpPr>
            <p:spPr>
              <a:xfrm rot="5400000">
                <a:off x="3350675" y="3041700"/>
                <a:ext cx="1409100" cy="32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aleway"/>
                    <a:ea typeface="Raleway"/>
                    <a:cs typeface="Raleway"/>
                    <a:sym typeface="Raleway"/>
                  </a:rPr>
                  <a:t>Axis #1: Rows</a:t>
                </a:r>
                <a:endParaRPr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</p:grpSp>
      <p:sp>
        <p:nvSpPr>
          <p:cNvPr id="133" name="Google Shape;133;p1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Data science libraries for Python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750100" y="1479288"/>
            <a:ext cx="2028300" cy="1546500"/>
          </a:xfrm>
          <a:prstGeom prst="bracketPair">
            <a:avLst/>
          </a:prstGeom>
          <a:solidFill>
            <a:srgbClr val="008148">
              <a:alpha val="865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2 1 1 ... 0 0 0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1 2 2 ... 0 0 0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0 3 4 ... 1 2 1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... 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3 4 6 ... 1 0 0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0 3 3 ... 1 0 1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0 2 2 ... 2 0 0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1007725" y="1711813"/>
            <a:ext cx="2028300" cy="1546500"/>
          </a:xfrm>
          <a:prstGeom prst="bracketPair">
            <a:avLst/>
          </a:prstGeom>
          <a:solidFill>
            <a:srgbClr val="EF7674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2 1 1 ... 0 0 0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1 2 2 ... 0 0 0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0 3 4 ... 1 2 1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... 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3 4 6 ... 1 0 0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0 3 3 ... 1 0 1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0 2 2 ... 2 0 0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136" name="Google Shape;136;p19"/>
          <p:cNvGrpSpPr/>
          <p:nvPr/>
        </p:nvGrpSpPr>
        <p:grpSpPr>
          <a:xfrm>
            <a:off x="246561" y="2756442"/>
            <a:ext cx="1874700" cy="1441500"/>
            <a:chOff x="5269136" y="3454355"/>
            <a:chExt cx="1874700" cy="1441500"/>
          </a:xfrm>
        </p:grpSpPr>
        <p:cxnSp>
          <p:nvCxnSpPr>
            <p:cNvPr id="137" name="Google Shape;137;p19"/>
            <p:cNvCxnSpPr/>
            <p:nvPr/>
          </p:nvCxnSpPr>
          <p:spPr>
            <a:xfrm rot="10800000">
              <a:off x="5578300" y="3567350"/>
              <a:ext cx="896700" cy="63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138" name="Google Shape;138;p19"/>
            <p:cNvSpPr txBox="1"/>
            <p:nvPr/>
          </p:nvSpPr>
          <p:spPr>
            <a:xfrm rot="2086693">
              <a:off x="5179052" y="4011163"/>
              <a:ext cx="2054869" cy="3278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aleway"/>
                  <a:ea typeface="Raleway"/>
                  <a:cs typeface="Raleway"/>
                  <a:sym typeface="Raleway"/>
                </a:rPr>
                <a:t>Axis #3: Stack</a:t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39" name="Google Shape;139;p19"/>
          <p:cNvSpPr txBox="1"/>
          <p:nvPr/>
        </p:nvSpPr>
        <p:spPr>
          <a:xfrm>
            <a:off x="311700" y="3663350"/>
            <a:ext cx="28158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Numpy arrays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: homogeneous multi-dimensional list for numerical calculation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 rotWithShape="1">
          <a:blip r:embed="rId3">
            <a:alphaModFix/>
          </a:blip>
          <a:srcRect b="0" l="0" r="43550" t="0"/>
          <a:stretch/>
        </p:blipFill>
        <p:spPr>
          <a:xfrm>
            <a:off x="3536425" y="1178625"/>
            <a:ext cx="2622251" cy="218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3575925" y="3663350"/>
            <a:ext cx="30078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Pandas dataframes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: inhomogeneous 2-dimensional lists for data wrangling and analysis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2672" y="1015797"/>
            <a:ext cx="2473475" cy="24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/>
        </p:nvSpPr>
        <p:spPr>
          <a:xfrm>
            <a:off x="6757375" y="3663350"/>
            <a:ext cx="24171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Plotting and stats (Matplotlib and Seaborn)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: easily create complex plots and extract statistics from data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The Python data analysis ecosystem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/>
          <p:nvPr/>
        </p:nvSpPr>
        <p:spPr>
          <a:xfrm rot="-5400000">
            <a:off x="5663725" y="2536325"/>
            <a:ext cx="457800" cy="1184700"/>
          </a:xfrm>
          <a:prstGeom prst="roundRect">
            <a:avLst>
              <a:gd fmla="val 3050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" name="Google Shape;150;p20"/>
          <p:cNvGrpSpPr/>
          <p:nvPr/>
        </p:nvGrpSpPr>
        <p:grpSpPr>
          <a:xfrm rot="5400000">
            <a:off x="4456670" y="135671"/>
            <a:ext cx="2201995" cy="4127503"/>
            <a:chOff x="1357413" y="637538"/>
            <a:chExt cx="2201995" cy="2847536"/>
          </a:xfrm>
        </p:grpSpPr>
        <p:sp>
          <p:nvSpPr>
            <p:cNvPr id="151" name="Google Shape;151;p20"/>
            <p:cNvSpPr/>
            <p:nvPr/>
          </p:nvSpPr>
          <p:spPr>
            <a:xfrm>
              <a:off x="1357413" y="637538"/>
              <a:ext cx="1960800" cy="2554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3089607" y="1476547"/>
              <a:ext cx="469800" cy="702600"/>
            </a:xfrm>
            <a:prstGeom prst="roundRect">
              <a:avLst>
                <a:gd fmla="val 30504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 rot="5400000">
              <a:off x="2031638" y="2868873"/>
              <a:ext cx="415200" cy="817200"/>
            </a:xfrm>
            <a:prstGeom prst="roundRect">
              <a:avLst>
                <a:gd fmla="val 30504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20"/>
          <p:cNvSpPr/>
          <p:nvPr/>
        </p:nvSpPr>
        <p:spPr>
          <a:xfrm>
            <a:off x="291900" y="1098425"/>
            <a:ext cx="3401100" cy="193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3361500" y="1628950"/>
            <a:ext cx="657000" cy="702600"/>
          </a:xfrm>
          <a:prstGeom prst="roundRect">
            <a:avLst>
              <a:gd fmla="val 3050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/>
          <p:nvPr/>
        </p:nvSpPr>
        <p:spPr>
          <a:xfrm rot="5400000">
            <a:off x="1678575" y="2426688"/>
            <a:ext cx="627600" cy="1184400"/>
          </a:xfrm>
          <a:prstGeom prst="roundRect">
            <a:avLst>
              <a:gd fmla="val 3050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0"/>
          <p:cNvSpPr txBox="1"/>
          <p:nvPr/>
        </p:nvSpPr>
        <p:spPr>
          <a:xfrm>
            <a:off x="504825" y="1104900"/>
            <a:ext cx="3066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... A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programming language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and a way to execute it ...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/>
          </a:blip>
          <a:srcRect b="10929" l="10604" r="5566" t="0"/>
          <a:stretch/>
        </p:blipFill>
        <p:spPr>
          <a:xfrm>
            <a:off x="1023477" y="1804452"/>
            <a:ext cx="1993400" cy="7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/>
        </p:nvSpPr>
        <p:spPr>
          <a:xfrm>
            <a:off x="4114800" y="1104900"/>
            <a:ext cx="3066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...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Specific tools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for our scientific task (packages) ...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292" y="1803500"/>
            <a:ext cx="1172327" cy="463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 rotWithShape="1">
          <a:blip r:embed="rId5">
            <a:alphaModFix/>
          </a:blip>
          <a:srcRect b="30733" l="9466" r="11911" t="33176"/>
          <a:stretch/>
        </p:blipFill>
        <p:spPr>
          <a:xfrm>
            <a:off x="4157534" y="2432457"/>
            <a:ext cx="1383612" cy="301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3825" y="1708719"/>
            <a:ext cx="1383625" cy="560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7074" y="2432443"/>
            <a:ext cx="1765876" cy="506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The Python data analysis ecosystem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/>
          <p:nvPr/>
        </p:nvSpPr>
        <p:spPr>
          <a:xfrm rot="-5400000">
            <a:off x="5663725" y="2536325"/>
            <a:ext cx="457800" cy="1184700"/>
          </a:xfrm>
          <a:prstGeom prst="roundRect">
            <a:avLst>
              <a:gd fmla="val 3050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" name="Google Shape;170;p21"/>
          <p:cNvGrpSpPr/>
          <p:nvPr/>
        </p:nvGrpSpPr>
        <p:grpSpPr>
          <a:xfrm rot="5400000">
            <a:off x="4456670" y="135671"/>
            <a:ext cx="2201995" cy="4127503"/>
            <a:chOff x="1357413" y="637538"/>
            <a:chExt cx="2201995" cy="2847536"/>
          </a:xfrm>
        </p:grpSpPr>
        <p:sp>
          <p:nvSpPr>
            <p:cNvPr id="171" name="Google Shape;171;p21"/>
            <p:cNvSpPr/>
            <p:nvPr/>
          </p:nvSpPr>
          <p:spPr>
            <a:xfrm>
              <a:off x="1357413" y="637538"/>
              <a:ext cx="1960800" cy="2554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3089607" y="1476547"/>
              <a:ext cx="469800" cy="702600"/>
            </a:xfrm>
            <a:prstGeom prst="roundRect">
              <a:avLst>
                <a:gd fmla="val 30504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 rot="5400000">
              <a:off x="2031638" y="2868873"/>
              <a:ext cx="415200" cy="817200"/>
            </a:xfrm>
            <a:prstGeom prst="roundRect">
              <a:avLst>
                <a:gd fmla="val 30504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21"/>
          <p:cNvSpPr/>
          <p:nvPr/>
        </p:nvSpPr>
        <p:spPr>
          <a:xfrm>
            <a:off x="291900" y="1098425"/>
            <a:ext cx="3401100" cy="193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/>
          <p:cNvSpPr/>
          <p:nvPr/>
        </p:nvSpPr>
        <p:spPr>
          <a:xfrm>
            <a:off x="3361500" y="1628950"/>
            <a:ext cx="657000" cy="702600"/>
          </a:xfrm>
          <a:prstGeom prst="roundRect">
            <a:avLst>
              <a:gd fmla="val 3050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1"/>
          <p:cNvSpPr/>
          <p:nvPr/>
        </p:nvSpPr>
        <p:spPr>
          <a:xfrm rot="5400000">
            <a:off x="1678575" y="2426688"/>
            <a:ext cx="627600" cy="1184400"/>
          </a:xfrm>
          <a:prstGeom prst="roundRect">
            <a:avLst>
              <a:gd fmla="val 3050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504825" y="1104900"/>
            <a:ext cx="3066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... A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programming language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and a way to execute it ...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8" name="Google Shape;178;p21"/>
          <p:cNvPicPr preferRelativeResize="0"/>
          <p:nvPr/>
        </p:nvPicPr>
        <p:blipFill rotWithShape="1">
          <a:blip r:embed="rId3">
            <a:alphaModFix/>
          </a:blip>
          <a:srcRect b="10929" l="10604" r="5566" t="0"/>
          <a:stretch/>
        </p:blipFill>
        <p:spPr>
          <a:xfrm>
            <a:off x="1023477" y="1804452"/>
            <a:ext cx="1993400" cy="7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/>
          <p:nvPr/>
        </p:nvSpPr>
        <p:spPr>
          <a:xfrm>
            <a:off x="4114800" y="1104900"/>
            <a:ext cx="3066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...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Specific tools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for our scientific task (packages) ...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p21"/>
          <p:cNvSpPr/>
          <p:nvPr/>
        </p:nvSpPr>
        <p:spPr>
          <a:xfrm rot="-5400000">
            <a:off x="1110500" y="2418675"/>
            <a:ext cx="1819500" cy="330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/>
          <p:nvPr/>
        </p:nvSpPr>
        <p:spPr>
          <a:xfrm rot="-5400000">
            <a:off x="1756350" y="2510900"/>
            <a:ext cx="488100" cy="1029000"/>
          </a:xfrm>
          <a:prstGeom prst="roundRect">
            <a:avLst>
              <a:gd fmla="val 2975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"/>
          <p:cNvSpPr txBox="1"/>
          <p:nvPr/>
        </p:nvSpPr>
        <p:spPr>
          <a:xfrm>
            <a:off x="486725" y="3421850"/>
            <a:ext cx="3066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... A solution to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interact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with code and data ...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3" name="Google Shape;1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0775" y="3872800"/>
            <a:ext cx="863695" cy="10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/>
          <p:nvPr/>
        </p:nvSpPr>
        <p:spPr>
          <a:xfrm rot="-5400000">
            <a:off x="3140925" y="3878925"/>
            <a:ext cx="924000" cy="2907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3292" y="1803500"/>
            <a:ext cx="1172327" cy="463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 rotWithShape="1">
          <a:blip r:embed="rId6">
            <a:alphaModFix/>
          </a:blip>
          <a:srcRect b="30733" l="9466" r="11911" t="33176"/>
          <a:stretch/>
        </p:blipFill>
        <p:spPr>
          <a:xfrm>
            <a:off x="4157534" y="2432457"/>
            <a:ext cx="1383612" cy="301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3825" y="1708719"/>
            <a:ext cx="1383625" cy="560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77074" y="2432443"/>
            <a:ext cx="1765876" cy="506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